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Lst>
  <p:notesMasterIdLst>
    <p:notesMasterId r:id="rId24"/>
  </p:notesMasterIdLst>
  <p:handoutMasterIdLst>
    <p:handoutMasterId r:id="rId25"/>
  </p:handoutMasterIdLst>
  <p:sldIdLst>
    <p:sldId id="1387" r:id="rId10"/>
    <p:sldId id="1493" r:id="rId11"/>
    <p:sldId id="1469" r:id="rId12"/>
    <p:sldId id="1450" r:id="rId13"/>
    <p:sldId id="1475" r:id="rId14"/>
    <p:sldId id="1476" r:id="rId15"/>
    <p:sldId id="1401" r:id="rId16"/>
    <p:sldId id="1513" r:id="rId17"/>
    <p:sldId id="1512" r:id="rId18"/>
    <p:sldId id="1515" r:id="rId19"/>
    <p:sldId id="1517" r:id="rId20"/>
    <p:sldId id="1518" r:id="rId21"/>
    <p:sldId id="1519" r:id="rId22"/>
    <p:sldId id="1432"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2" autoAdjust="0"/>
    <p:restoredTop sz="95292" autoAdjust="0"/>
  </p:normalViewPr>
  <p:slideViewPr>
    <p:cSldViewPr snapToGrid="0">
      <p:cViewPr varScale="1">
        <p:scale>
          <a:sx n="100" d="100"/>
          <a:sy n="100" d="100"/>
        </p:scale>
        <p:origin x="41" y="134"/>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10/24/2016 8:52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10/24/2016 8:52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dd380763.aspx"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10/24/2016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10/24/2016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Adopt agile techniques to become more effective.</a:t>
            </a:r>
          </a:p>
          <a:p>
            <a:r>
              <a:rPr lang="en-US" sz="900" kern="1200" dirty="0">
                <a:solidFill>
                  <a:schemeClr val="tx1"/>
                </a:solidFill>
                <a:effectLst/>
                <a:latin typeface="Segoe UI Light" pitchFamily="34" charset="0"/>
                <a:ea typeface="+mn-ea"/>
                <a:cs typeface="+mn-cs"/>
              </a:rPr>
              <a:t>Agile planning tools (like capacity planning, task boards, Kanban boards, and backlog management) offer your teams the flexibility to adopt incremental development techniques and agile methodologies (like Scrum) at their own pace. Use the same tools to enhance your current methodology more gradually.</a:t>
            </a: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10/24/2016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4325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Visualize full requirements traceability.</a:t>
            </a:r>
          </a:p>
          <a:p>
            <a:r>
              <a:rPr lang="en-US" sz="900" kern="1200" dirty="0">
                <a:solidFill>
                  <a:schemeClr val="tx1"/>
                </a:solidFill>
                <a:effectLst/>
                <a:latin typeface="Segoe UI Light" pitchFamily="34" charset="0"/>
                <a:ea typeface="+mn-ea"/>
                <a:cs typeface="+mn-cs"/>
              </a:rPr>
              <a:t>Gain full traceability and visibility into the progress and quality of each requirement, tracking back work items and test cases to business goals.</a:t>
            </a:r>
          </a:p>
          <a:p>
            <a:r>
              <a:rPr lang="en-US" sz="900" kern="120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Work Item Charting allows you to use a browser based interface to create visual chart representations of the data returned from a TFS query. This allows us to build up a view of visual representations of work item data that help us understand the state of our projects better in a simple to use way.</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10/24/2016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2934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900" b="1" kern="1200" dirty="0">
                <a:solidFill>
                  <a:schemeClr val="tx1"/>
                </a:solidFill>
                <a:effectLst/>
                <a:latin typeface="Segoe UI Light" pitchFamily="34" charset="0"/>
                <a:ea typeface="+mn-ea"/>
                <a:cs typeface="+mn-cs"/>
              </a:rPr>
              <a:t>Test functionality is now included in Team Web Access</a:t>
            </a:r>
            <a:endParaRPr lang="en-US" sz="900" kern="1200" dirty="0">
              <a:solidFill>
                <a:schemeClr val="tx1"/>
              </a:solidFill>
              <a:effectLst/>
              <a:latin typeface="Segoe UI Light" pitchFamily="34" charset="0"/>
              <a:ea typeface="+mn-ea"/>
              <a:cs typeface="+mn-cs"/>
            </a:endParaRPr>
          </a:p>
          <a:p>
            <a:pPr fontAlgn="t"/>
            <a:r>
              <a:rPr lang="en-US" sz="900" kern="1200" dirty="0">
                <a:solidFill>
                  <a:schemeClr val="tx1"/>
                </a:solidFill>
                <a:effectLst/>
                <a:latin typeface="Segoe UI Light" pitchFamily="34" charset="0"/>
                <a:ea typeface="+mn-ea"/>
                <a:cs typeface="+mn-cs"/>
              </a:rPr>
              <a:t>Lightweight browser-based test management makes manual testing easy:</a:t>
            </a:r>
          </a:p>
          <a:p>
            <a:pPr lvl="1" fontAlgn="t"/>
            <a:r>
              <a:rPr lang="en-US" sz="900" kern="1200" dirty="0">
                <a:solidFill>
                  <a:schemeClr val="tx1"/>
                </a:solidFill>
                <a:effectLst/>
                <a:latin typeface="Segoe UI Light" pitchFamily="34" charset="0"/>
                <a:ea typeface="+mn-ea"/>
                <a:cs typeface="+mn-cs"/>
              </a:rPr>
              <a:t>Create test plans.</a:t>
            </a:r>
          </a:p>
          <a:p>
            <a:pPr lvl="1" fontAlgn="t"/>
            <a:r>
              <a:rPr lang="en-US" sz="900" kern="1200" dirty="0">
                <a:solidFill>
                  <a:schemeClr val="tx1"/>
                </a:solidFill>
                <a:effectLst/>
                <a:latin typeface="Segoe UI Light" pitchFamily="34" charset="0"/>
                <a:ea typeface="+mn-ea"/>
                <a:cs typeface="+mn-cs"/>
              </a:rPr>
              <a:t>Manage your test suites.</a:t>
            </a:r>
          </a:p>
          <a:p>
            <a:pPr lvl="1" fontAlgn="t"/>
            <a:r>
              <a:rPr lang="en-US" sz="900" kern="1200" dirty="0">
                <a:solidFill>
                  <a:schemeClr val="tx1"/>
                </a:solidFill>
                <a:effectLst/>
                <a:latin typeface="Segoe UI Light" pitchFamily="34" charset="0"/>
                <a:ea typeface="+mn-ea"/>
                <a:cs typeface="+mn-cs"/>
              </a:rPr>
              <a:t>Create test cases including shared steps and parameters support.</a:t>
            </a:r>
          </a:p>
          <a:p>
            <a:pPr lvl="1" fontAlgn="t"/>
            <a:r>
              <a:rPr lang="en-US" sz="900" kern="1200" dirty="0">
                <a:solidFill>
                  <a:schemeClr val="tx1"/>
                </a:solidFill>
                <a:effectLst/>
                <a:latin typeface="Segoe UI Light" pitchFamily="34" charset="0"/>
                <a:ea typeface="+mn-ea"/>
                <a:cs typeface="+mn-cs"/>
              </a:rPr>
              <a:t>Bulk entry and bulk edit of test cases with a grid view.</a:t>
            </a:r>
          </a:p>
          <a:p>
            <a:pPr lvl="1" fontAlgn="t"/>
            <a:r>
              <a:rPr lang="en-US" sz="900" kern="1200" dirty="0">
                <a:solidFill>
                  <a:schemeClr val="tx1"/>
                </a:solidFill>
                <a:effectLst/>
                <a:latin typeface="Segoe UI Light" pitchFamily="34" charset="0"/>
                <a:ea typeface="+mn-ea"/>
                <a:cs typeface="+mn-cs"/>
              </a:rPr>
              <a:t>Copy test cases from Excel to a grid view. Also, copy test cases from a grid view to Excel.</a:t>
            </a:r>
          </a:p>
          <a:p>
            <a:pPr lvl="1" fontAlgn="t"/>
            <a:r>
              <a:rPr lang="en-US" sz="900" kern="1200" dirty="0">
                <a:solidFill>
                  <a:schemeClr val="tx1"/>
                </a:solidFill>
                <a:effectLst/>
                <a:latin typeface="Segoe UI Light" pitchFamily="34" charset="0"/>
                <a:ea typeface="+mn-ea"/>
                <a:cs typeface="+mn-cs"/>
              </a:rPr>
              <a:t>Run tests.</a:t>
            </a:r>
          </a:p>
          <a:p>
            <a:pPr lvl="1" fontAlgn="t"/>
            <a:r>
              <a:rPr lang="en-US" sz="900" kern="1200" dirty="0">
                <a:solidFill>
                  <a:schemeClr val="tx1"/>
                </a:solidFill>
                <a:effectLst/>
                <a:latin typeface="Segoe UI Light" pitchFamily="34" charset="0"/>
                <a:ea typeface="+mn-ea"/>
                <a:cs typeface="+mn-cs"/>
              </a:rPr>
              <a:t>Edit test cases while running the tests.</a:t>
            </a:r>
          </a:p>
          <a:p>
            <a:pPr lvl="1" fontAlgn="t"/>
            <a:r>
              <a:rPr lang="en-US" sz="900" kern="1200" dirty="0">
                <a:solidFill>
                  <a:schemeClr val="tx1"/>
                </a:solidFill>
                <a:effectLst/>
                <a:latin typeface="Segoe UI Light" pitchFamily="34" charset="0"/>
                <a:ea typeface="+mn-ea"/>
                <a:cs typeface="+mn-cs"/>
              </a:rPr>
              <a:t>Test Windows Store apps running on a remote device using manual tests.</a:t>
            </a:r>
          </a:p>
          <a:p>
            <a:pPr fontAlgn="t"/>
            <a:r>
              <a:rPr lang="en-US" sz="900" kern="1200" dirty="0">
                <a:solidFill>
                  <a:schemeClr val="tx1"/>
                </a:solidFill>
                <a:effectLst/>
                <a:latin typeface="Segoe UI Light" pitchFamily="34" charset="0"/>
                <a:ea typeface="+mn-ea"/>
                <a:cs typeface="+mn-cs"/>
              </a:rPr>
              <a:t>To get started, see </a:t>
            </a:r>
            <a:r>
              <a:rPr lang="en-US" sz="900" u="none" strike="noStrike" kern="1200" dirty="0">
                <a:solidFill>
                  <a:schemeClr val="tx1"/>
                </a:solidFill>
                <a:effectLst/>
                <a:latin typeface="Segoe UI Light" pitchFamily="34" charset="0"/>
                <a:ea typeface="+mn-ea"/>
                <a:cs typeface="+mn-cs"/>
                <a:hlinkClick r:id="rId3"/>
              </a:rPr>
              <a:t>Plan Manual Tests using Team Web Access</a:t>
            </a:r>
            <a:r>
              <a:rPr lang="en-US" sz="900" kern="1200" dirty="0">
                <a:solidFill>
                  <a:schemeClr val="tx1"/>
                </a:solidFill>
                <a:effectLst/>
                <a:latin typeface="Segoe UI Light" pitchFamily="34" charset="0"/>
                <a:ea typeface="+mn-ea"/>
                <a:cs typeface="+mn-cs"/>
              </a:rPr>
              <a:t>.</a:t>
            </a:r>
          </a:p>
          <a:p>
            <a:endParaRPr lang="en-US" dirty="0"/>
          </a:p>
          <a:p>
            <a:r>
              <a:rPr lang="en-US" dirty="0"/>
              <a:t>http://msdn.microsoft.com/en-us/library/dn268304.aspx</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10/24/2016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136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10/24/2016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10/24/2016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10/24/2016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10/24/2016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10/24/2016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10/24/2016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10/24/2016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10/24/2016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10/24/2016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10/24/2016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20478372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theme" Target="../theme/theme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78" r:id="rId26"/>
    <p:sldLayoutId id="2147484480" r:id="rId27"/>
    <p:sldLayoutId id="2147484481" r:id="rId28"/>
    <p:sldLayoutId id="2147484482" r:id="rId29"/>
    <p:sldLayoutId id="2147484483" r:id="rId30"/>
    <p:sldLayoutId id="2147484484" r:id="rId31"/>
    <p:sldLayoutId id="2147484485" r:id="rId32"/>
    <p:sldLayoutId id="2147484486" r:id="rId33"/>
    <p:sldLayoutId id="2147484487" r:id="rId34"/>
    <p:sldLayoutId id="2147484488" r:id="rId35"/>
    <p:sldLayoutId id="2147484489" r:id="rId36"/>
    <p:sldLayoutId id="2147484490" r:id="rId37"/>
    <p:sldLayoutId id="2147484491" r:id="rId38"/>
    <p:sldLayoutId id="2147484492" r:id="rId39"/>
    <p:sldLayoutId id="2147484493" r:id="rId40"/>
    <p:sldLayoutId id="2147484494" r:id="rId41"/>
    <p:sldLayoutId id="2147484495" r:id="rId42"/>
    <p:sldLayoutId id="2147484496" r:id="rId43"/>
    <p:sldLayoutId id="2147484497" r:id="rId44"/>
    <p:sldLayoutId id="2147484498" r:id="rId45"/>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74.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7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75.xml"/><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emf"/></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787475"/>
            <a:ext cx="9143936" cy="1828786"/>
          </a:xfrm>
        </p:spPr>
        <p:txBody>
          <a:bodyPr/>
          <a:lstStyle/>
          <a:p>
            <a:r>
              <a:rPr lang="en-US" dirty="0"/>
              <a:t>10 steps to DevOps</a:t>
            </a:r>
            <a:br>
              <a:rPr lang="en-US" dirty="0"/>
            </a:br>
            <a:r>
              <a:rPr lang="en-US" dirty="0"/>
              <a:t>Part 3: Agile </a:t>
            </a:r>
            <a:r>
              <a:rPr lang="en-US" dirty="0" err="1"/>
              <a:t>collabortion</a:t>
            </a:r>
            <a:endParaRPr lang="en-US" dirty="0"/>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t>
            </a:r>
            <a:r>
              <a:rPr lang="en-US"/>
              <a:t>ames.tramel@microsoft.com</a:t>
            </a:r>
            <a:endParaRPr lang="en-US" dirty="0"/>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a:t>
            </a:r>
          </a:p>
          <a:p>
            <a:r>
              <a:rPr lang="en-US" sz="3200" dirty="0"/>
              <a:t>Integrated testing / technical debt management</a:t>
            </a:r>
          </a:p>
          <a:p>
            <a:r>
              <a:rPr lang="en-US" sz="3200" dirty="0"/>
              <a:t>Continuous configuration / package management</a:t>
            </a:r>
          </a:p>
          <a:p>
            <a:r>
              <a:rPr lang="en-US" sz="3200" dirty="0"/>
              <a:t>Continuous deployment / integration</a:t>
            </a:r>
          </a:p>
          <a:p>
            <a:r>
              <a:rPr lang="en-US" sz="3200" dirty="0"/>
              <a:t>Release management</a:t>
            </a:r>
          </a:p>
          <a:p>
            <a:r>
              <a:rPr lang="en-US" sz="3200" dirty="0"/>
              <a:t>Dev / test environments</a:t>
            </a:r>
          </a:p>
          <a:p>
            <a:r>
              <a:rPr lang="en-US" sz="3200" dirty="0"/>
              <a:t>Infrastructure as code</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367895" y="102870"/>
            <a:ext cx="7909560" cy="6675120"/>
          </a:xfrm>
          <a:prstGeom prst="rect">
            <a:avLst/>
          </a:prstGeom>
          <a:ln>
            <a:noFill/>
          </a:ln>
          <a:effectLst>
            <a:outerShdw blurRad="292100" dist="139700" dir="2700000" algn="tl" rotWithShape="0">
              <a:srgbClr val="333333">
                <a:alpha val="65000"/>
              </a:srgbClr>
            </a:outerShdw>
          </a:effectLst>
        </p:spPr>
      </p:pic>
      <p:pic>
        <p:nvPicPr>
          <p:cNvPr id="39" name="Picture 38"/>
          <p:cNvPicPr>
            <a:picLocks noChangeAspect="1"/>
          </p:cNvPicPr>
          <p:nvPr/>
        </p:nvPicPr>
        <p:blipFill>
          <a:blip r:embed="rId4"/>
          <a:stretch>
            <a:fillRect/>
          </a:stretch>
        </p:blipFill>
        <p:spPr>
          <a:xfrm>
            <a:off x="3868734" y="548285"/>
            <a:ext cx="8416840" cy="622519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3433877" y="1789169"/>
            <a:ext cx="8890958" cy="4990005"/>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6"/>
          <a:stretch>
            <a:fillRect/>
          </a:stretch>
        </p:blipFill>
        <p:spPr>
          <a:xfrm>
            <a:off x="5508863" y="57289"/>
            <a:ext cx="5000625" cy="2476500"/>
          </a:xfrm>
          <a:prstGeom prst="rect">
            <a:avLst/>
          </a:prstGeom>
          <a:ln>
            <a:noFill/>
          </a:ln>
          <a:effectLst>
            <a:outerShdw blurRad="292100" dist="139700" dir="2700000" algn="tl" rotWithShape="0">
              <a:srgbClr val="333333">
                <a:alpha val="65000"/>
              </a:srgbClr>
            </a:outerShdw>
          </a:effectLst>
        </p:spPr>
      </p:pic>
      <p:pic>
        <p:nvPicPr>
          <p:cNvPr id="38" name="Picture 37"/>
          <p:cNvPicPr>
            <a:picLocks noChangeAspect="1"/>
          </p:cNvPicPr>
          <p:nvPr/>
        </p:nvPicPr>
        <p:blipFill>
          <a:blip r:embed="rId7"/>
          <a:stretch>
            <a:fillRect/>
          </a:stretch>
        </p:blipFill>
        <p:spPr>
          <a:xfrm>
            <a:off x="3187993" y="1384667"/>
            <a:ext cx="9026198" cy="4830111"/>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3829474" y="102870"/>
            <a:ext cx="8495361" cy="6759851"/>
            <a:chOff x="3955204" y="84221"/>
            <a:chExt cx="8495361" cy="6862721"/>
          </a:xfrm>
        </p:grpSpPr>
        <p:pic>
          <p:nvPicPr>
            <p:cNvPr id="6" name="Picture 5"/>
            <p:cNvPicPr>
              <a:picLocks noChangeAspect="1"/>
            </p:cNvPicPr>
            <p:nvPr/>
          </p:nvPicPr>
          <p:blipFill>
            <a:blip r:embed="rId8"/>
            <a:stretch>
              <a:fillRect/>
            </a:stretch>
          </p:blipFill>
          <p:spPr>
            <a:xfrm>
              <a:off x="3955204" y="84221"/>
              <a:ext cx="8481272" cy="33086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9"/>
            <a:stretch>
              <a:fillRect/>
            </a:stretch>
          </p:blipFill>
          <p:spPr>
            <a:xfrm>
              <a:off x="3955204" y="3360959"/>
              <a:ext cx="8495361" cy="3585983"/>
            </a:xfrm>
            <a:prstGeom prst="rect">
              <a:avLst/>
            </a:prstGeom>
            <a:ln>
              <a:noFill/>
            </a:ln>
            <a:effectLst>
              <a:outerShdw blurRad="292100" dist="139700" dir="2700000" algn="tl" rotWithShape="0">
                <a:srgbClr val="333333">
                  <a:alpha val="65000"/>
                </a:srgbClr>
              </a:outerShdw>
            </a:effectLst>
          </p:spPr>
        </p:pic>
      </p:grpSp>
      <p:pic>
        <p:nvPicPr>
          <p:cNvPr id="40" name="Picture 39"/>
          <p:cNvPicPr>
            <a:picLocks noChangeAspect="1"/>
          </p:cNvPicPr>
          <p:nvPr/>
        </p:nvPicPr>
        <p:blipFill>
          <a:blip r:embed="rId10"/>
          <a:stretch>
            <a:fillRect/>
          </a:stretch>
        </p:blipFill>
        <p:spPr>
          <a:xfrm>
            <a:off x="3828329" y="645505"/>
            <a:ext cx="8482418" cy="6137784"/>
          </a:xfrm>
          <a:prstGeom prst="rect">
            <a:avLst/>
          </a:prstGeom>
          <a:ln>
            <a:noFill/>
          </a:ln>
          <a:effectLst>
            <a:outerShdw blurRad="292100" dist="139700" dir="2700000" algn="tl" rotWithShape="0">
              <a:srgbClr val="333333">
                <a:alpha val="65000"/>
              </a:srgbClr>
            </a:outerShdw>
          </a:effectLst>
        </p:spPr>
      </p:pic>
      <p:sp>
        <p:nvSpPr>
          <p:cNvPr id="2" name="Text Placeholder 1"/>
          <p:cNvSpPr>
            <a:spLocks noGrp="1"/>
          </p:cNvSpPr>
          <p:nvPr>
            <p:ph type="body" idx="15"/>
          </p:nvPr>
        </p:nvSpPr>
        <p:spPr>
          <a:xfrm>
            <a:off x="280632" y="261966"/>
            <a:ext cx="4053972" cy="1201902"/>
          </a:xfrm>
        </p:spPr>
        <p:txBody>
          <a:bodyPr/>
          <a:lstStyle/>
          <a:p>
            <a:r>
              <a:rPr lang="en-US" sz="4000" dirty="0">
                <a:solidFill>
                  <a:schemeClr val="bg1"/>
                </a:solidFill>
              </a:rPr>
              <a:t>Enterprise Agile</a:t>
            </a:r>
          </a:p>
        </p:txBody>
      </p:sp>
      <p:sp>
        <p:nvSpPr>
          <p:cNvPr id="3" name="Content Placeholder 2"/>
          <p:cNvSpPr>
            <a:spLocks noGrp="1"/>
          </p:cNvSpPr>
          <p:nvPr>
            <p:ph sz="quarter" idx="16"/>
          </p:nvPr>
        </p:nvSpPr>
        <p:spPr>
          <a:xfrm>
            <a:off x="407099" y="1208825"/>
            <a:ext cx="3548104" cy="3547042"/>
          </a:xfrm>
        </p:spPr>
        <p:txBody>
          <a:bodyPr>
            <a:noAutofit/>
          </a:bodyPr>
          <a:lstStyle/>
          <a:p>
            <a:r>
              <a:rPr lang="en-US" sz="2000" dirty="0">
                <a:solidFill>
                  <a:schemeClr val="bg1">
                    <a:lumMod val="95000"/>
                  </a:schemeClr>
                </a:solidFill>
              </a:rPr>
              <a:t>Portfolio Management</a:t>
            </a:r>
          </a:p>
          <a:p>
            <a:r>
              <a:rPr lang="en-US" sz="2000" dirty="0">
                <a:solidFill>
                  <a:schemeClr val="bg1">
                    <a:lumMod val="95000"/>
                  </a:schemeClr>
                </a:solidFill>
              </a:rPr>
              <a:t>Kanban Boards</a:t>
            </a:r>
          </a:p>
          <a:p>
            <a:r>
              <a:rPr lang="en-US" sz="2000" dirty="0">
                <a:solidFill>
                  <a:schemeClr val="bg1">
                    <a:lumMod val="95000"/>
                  </a:schemeClr>
                </a:solidFill>
              </a:rPr>
              <a:t>Visualization</a:t>
            </a:r>
          </a:p>
          <a:p>
            <a:r>
              <a:rPr lang="en-US" sz="2000" dirty="0">
                <a:solidFill>
                  <a:schemeClr val="bg1">
                    <a:lumMod val="95000"/>
                  </a:schemeClr>
                </a:solidFill>
              </a:rPr>
              <a:t>Sprint Management</a:t>
            </a:r>
          </a:p>
          <a:p>
            <a:r>
              <a:rPr lang="en-US" sz="2000" dirty="0">
                <a:solidFill>
                  <a:schemeClr val="bg1">
                    <a:lumMod val="95000"/>
                  </a:schemeClr>
                </a:solidFill>
              </a:rPr>
              <a:t>Work Item</a:t>
            </a:r>
          </a:p>
        </p:txBody>
      </p:sp>
      <p:grpSp>
        <p:nvGrpSpPr>
          <p:cNvPr id="10" name="Group 9"/>
          <p:cNvGrpSpPr/>
          <p:nvPr/>
        </p:nvGrpSpPr>
        <p:grpSpPr>
          <a:xfrm>
            <a:off x="407099" y="4815275"/>
            <a:ext cx="2149810" cy="1774901"/>
            <a:chOff x="3535255" y="1818731"/>
            <a:chExt cx="5116583" cy="4224294"/>
          </a:xfrm>
        </p:grpSpPr>
        <p:grpSp>
          <p:nvGrpSpPr>
            <p:cNvPr id="12" name="Group 11"/>
            <p:cNvGrpSpPr/>
            <p:nvPr/>
          </p:nvGrpSpPr>
          <p:grpSpPr>
            <a:xfrm>
              <a:off x="4368855" y="1818731"/>
              <a:ext cx="1319867" cy="1018047"/>
              <a:chOff x="3808412" y="619583"/>
              <a:chExt cx="1749425" cy="1349375"/>
            </a:xfrm>
            <a:solidFill>
              <a:schemeClr val="accent6">
                <a:lumMod val="75000"/>
              </a:schemeClr>
            </a:solidFill>
          </p:grpSpPr>
          <p:sp>
            <p:nvSpPr>
              <p:cNvPr id="34"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13"/>
              <p:cNvSpPr>
                <a:spLocks noChangeArrowheads="1"/>
              </p:cNvSpPr>
              <p:nvPr/>
            </p:nvSpPr>
            <p:spPr bwMode="auto">
              <a:xfrm>
                <a:off x="3808412" y="1181558"/>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14"/>
              <p:cNvSpPr>
                <a:spLocks noChangeArrowheads="1"/>
              </p:cNvSpPr>
              <p:nvPr/>
            </p:nvSpPr>
            <p:spPr bwMode="auto">
              <a:xfrm>
                <a:off x="3808412" y="1464133"/>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6" name="Group 15"/>
            <p:cNvGrpSpPr/>
            <p:nvPr/>
          </p:nvGrpSpPr>
          <p:grpSpPr>
            <a:xfrm>
              <a:off x="6493576" y="5024978"/>
              <a:ext cx="1318670" cy="1018047"/>
              <a:chOff x="6624637" y="4869320"/>
              <a:chExt cx="1747838" cy="1349376"/>
            </a:xfrm>
          </p:grpSpPr>
          <p:sp>
            <p:nvSpPr>
              <p:cNvPr id="30"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17"/>
              <p:cNvSpPr>
                <a:spLocks noChangeArrowheads="1"/>
              </p:cNvSpPr>
              <p:nvPr/>
            </p:nvSpPr>
            <p:spPr bwMode="auto">
              <a:xfrm>
                <a:off x="6624637" y="5432883"/>
                <a:ext cx="1747838" cy="223838"/>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18"/>
              <p:cNvSpPr>
                <a:spLocks noChangeArrowheads="1"/>
              </p:cNvSpPr>
              <p:nvPr/>
            </p:nvSpPr>
            <p:spPr bwMode="auto">
              <a:xfrm>
                <a:off x="6624637" y="5715458"/>
                <a:ext cx="1747838" cy="220663"/>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5722259" y="2137321"/>
              <a:ext cx="687481" cy="341345"/>
              <a:chOff x="5651823" y="1798006"/>
              <a:chExt cx="819505" cy="406897"/>
            </a:xfrm>
            <a:solidFill>
              <a:schemeClr val="accent6">
                <a:lumMod val="75000"/>
              </a:schemeClr>
            </a:solidFill>
          </p:grpSpPr>
          <p:sp>
            <p:nvSpPr>
              <p:cNvPr id="28"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8" name="Group 17"/>
            <p:cNvGrpSpPr/>
            <p:nvPr/>
          </p:nvGrpSpPr>
          <p:grpSpPr>
            <a:xfrm>
              <a:off x="6443275" y="2273858"/>
              <a:ext cx="2208563" cy="2819389"/>
              <a:chOff x="6511304" y="1960765"/>
              <a:chExt cx="2632696" cy="3360826"/>
            </a:xfrm>
          </p:grpSpPr>
          <p:sp>
            <p:nvSpPr>
              <p:cNvPr id="24"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9" name="Group 18"/>
            <p:cNvGrpSpPr/>
            <p:nvPr/>
          </p:nvGrpSpPr>
          <p:grpSpPr>
            <a:xfrm>
              <a:off x="3535255" y="2770904"/>
              <a:ext cx="2934370" cy="2942753"/>
              <a:chOff x="3044826" y="2553263"/>
              <a:chExt cx="3497887" cy="3507881"/>
            </a:xfrm>
          </p:grpSpPr>
          <p:sp>
            <p:nvSpPr>
              <p:cNvPr id="20"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4" name="Explosion 1 3"/>
          <p:cNvSpPr/>
          <p:nvPr/>
        </p:nvSpPr>
        <p:spPr bwMode="auto">
          <a:xfrm>
            <a:off x="899852" y="48759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59222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xit" presetSubtype="2" fill="hold" nodeType="withEffect">
                                  <p:stCondLst>
                                    <p:cond delay="0"/>
                                  </p:stCondLst>
                                  <p:childTnLst>
                                    <p:anim calcmode="lin" valueType="num">
                                      <p:cBhvr additive="base">
                                        <p:cTn id="14" dur="500"/>
                                        <p:tgtEl>
                                          <p:spTgt spid="15"/>
                                        </p:tgtEl>
                                        <p:attrNameLst>
                                          <p:attrName>ppt_x</p:attrName>
                                        </p:attrNameLst>
                                      </p:cBhvr>
                                      <p:tavLst>
                                        <p:tav tm="0">
                                          <p:val>
                                            <p:strVal val="ppt_x"/>
                                          </p:val>
                                        </p:tav>
                                        <p:tav tm="100000">
                                          <p:val>
                                            <p:strVal val="1+ppt_w/2"/>
                                          </p:val>
                                        </p:tav>
                                      </p:tavLst>
                                    </p:anim>
                                    <p:anim calcmode="lin" valueType="num">
                                      <p:cBhvr additive="base">
                                        <p:cTn id="15" dur="500"/>
                                        <p:tgtEl>
                                          <p:spTgt spid="15"/>
                                        </p:tgtEl>
                                        <p:attrNameLst>
                                          <p:attrName>ppt_y</p:attrName>
                                        </p:attrNameLst>
                                      </p:cBhvr>
                                      <p:tavLst>
                                        <p:tav tm="0">
                                          <p:val>
                                            <p:strVal val="ppt_y"/>
                                          </p:val>
                                        </p:tav>
                                        <p:tav tm="100000">
                                          <p:val>
                                            <p:strVal val="ppt_y"/>
                                          </p:val>
                                        </p:tav>
                                      </p:tavLst>
                                    </p:anim>
                                    <p:set>
                                      <p:cBhvr>
                                        <p:cTn id="16" dur="1" fill="hold">
                                          <p:stCondLst>
                                            <p:cond delay="499"/>
                                          </p:stCondLst>
                                        </p:cTn>
                                        <p:tgtEl>
                                          <p:spTgt spid="15"/>
                                        </p:tgtEl>
                                        <p:attrNameLst>
                                          <p:attrName>style.visibility</p:attrName>
                                        </p:attrNameLst>
                                      </p:cBhvr>
                                      <p:to>
                                        <p:strVal val="hidden"/>
                                      </p:to>
                                    </p:set>
                                  </p:childTnLst>
                                </p:cTn>
                              </p:par>
                              <p:par>
                                <p:cTn id="17" presetID="3" presetClass="emph" presetSubtype="2" fill="hold" nodeType="withEffect">
                                  <p:stCondLst>
                                    <p:cond delay="0"/>
                                  </p:stCondLst>
                                  <p:childTnLst>
                                    <p:animClr clrSpc="rgb" dir="cw">
                                      <p:cBhvr override="childStyle">
                                        <p:cTn id="18"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1+#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par>
                                <p:cTn id="25" presetID="2" presetClass="exit" presetSubtype="2" fill="hold" nodeType="withEffect">
                                  <p:stCondLst>
                                    <p:cond delay="0"/>
                                  </p:stCondLst>
                                  <p:childTnLst>
                                    <p:anim calcmode="lin" valueType="num">
                                      <p:cBhvr additive="base">
                                        <p:cTn id="26" dur="500"/>
                                        <p:tgtEl>
                                          <p:spTgt spid="9"/>
                                        </p:tgtEl>
                                        <p:attrNameLst>
                                          <p:attrName>ppt_x</p:attrName>
                                        </p:attrNameLst>
                                      </p:cBhvr>
                                      <p:tavLst>
                                        <p:tav tm="0">
                                          <p:val>
                                            <p:strVal val="ppt_x"/>
                                          </p:val>
                                        </p:tav>
                                        <p:tav tm="100000">
                                          <p:val>
                                            <p:strVal val="1+ppt_w/2"/>
                                          </p:val>
                                        </p:tav>
                                      </p:tavLst>
                                    </p:anim>
                                    <p:anim calcmode="lin" valueType="num">
                                      <p:cBhvr additive="base">
                                        <p:cTn id="27" dur="500"/>
                                        <p:tgtEl>
                                          <p:spTgt spid="9"/>
                                        </p:tgtEl>
                                        <p:attrNameLst>
                                          <p:attrName>ppt_y</p:attrName>
                                        </p:attrNameLst>
                                      </p:cBhvr>
                                      <p:tavLst>
                                        <p:tav tm="0">
                                          <p:val>
                                            <p:strVal val="ppt_y"/>
                                          </p:val>
                                        </p:tav>
                                        <p:tav tm="100000">
                                          <p:val>
                                            <p:strVal val="ppt_y"/>
                                          </p:val>
                                        </p:tav>
                                      </p:tavLst>
                                    </p:anim>
                                    <p:set>
                                      <p:cBhvr>
                                        <p:cTn id="28" dur="1" fill="hold">
                                          <p:stCondLst>
                                            <p:cond delay="499"/>
                                          </p:stCondLst>
                                        </p:cTn>
                                        <p:tgtEl>
                                          <p:spTgt spid="9"/>
                                        </p:tgtEl>
                                        <p:attrNameLst>
                                          <p:attrName>style.visibility</p:attrName>
                                        </p:attrNameLst>
                                      </p:cBhvr>
                                      <p:to>
                                        <p:strVal val="hidden"/>
                                      </p:to>
                                    </p:set>
                                  </p:childTnLst>
                                </p:cTn>
                              </p:par>
                              <p:par>
                                <p:cTn id="29" presetID="2" presetClass="exit" presetSubtype="2" fill="hold" nodeType="withEffect">
                                  <p:stCondLst>
                                    <p:cond delay="0"/>
                                  </p:stCondLst>
                                  <p:childTnLst>
                                    <p:anim calcmode="lin" valueType="num">
                                      <p:cBhvr additive="base">
                                        <p:cTn id="30" dur="500"/>
                                        <p:tgtEl>
                                          <p:spTgt spid="13"/>
                                        </p:tgtEl>
                                        <p:attrNameLst>
                                          <p:attrName>ppt_x</p:attrName>
                                        </p:attrNameLst>
                                      </p:cBhvr>
                                      <p:tavLst>
                                        <p:tav tm="0">
                                          <p:val>
                                            <p:strVal val="ppt_x"/>
                                          </p:val>
                                        </p:tav>
                                        <p:tav tm="100000">
                                          <p:val>
                                            <p:strVal val="1+ppt_w/2"/>
                                          </p:val>
                                        </p:tav>
                                      </p:tavLst>
                                    </p:anim>
                                    <p:anim calcmode="lin" valueType="num">
                                      <p:cBhvr additive="base">
                                        <p:cTn id="31" dur="500"/>
                                        <p:tgtEl>
                                          <p:spTgt spid="13"/>
                                        </p:tgtEl>
                                        <p:attrNameLst>
                                          <p:attrName>ppt_y</p:attrName>
                                        </p:attrNameLst>
                                      </p:cBhvr>
                                      <p:tavLst>
                                        <p:tav tm="0">
                                          <p:val>
                                            <p:strVal val="ppt_y"/>
                                          </p:val>
                                        </p:tav>
                                        <p:tav tm="100000">
                                          <p:val>
                                            <p:strVal val="ppt_y"/>
                                          </p:val>
                                        </p:tav>
                                      </p:tavLst>
                                    </p:anim>
                                    <p:set>
                                      <p:cBhvr>
                                        <p:cTn id="32" dur="1" fill="hold">
                                          <p:stCondLst>
                                            <p:cond delay="499"/>
                                          </p:stCondLst>
                                        </p:cTn>
                                        <p:tgtEl>
                                          <p:spTgt spid="13"/>
                                        </p:tgtEl>
                                        <p:attrNameLst>
                                          <p:attrName>style.visibility</p:attrName>
                                        </p:attrNameLst>
                                      </p:cBhvr>
                                      <p:to>
                                        <p:strVal val="hidden"/>
                                      </p:to>
                                    </p:set>
                                  </p:childTnLst>
                                </p:cTn>
                              </p:par>
                              <p:par>
                                <p:cTn id="33" presetID="3" presetClass="emph" presetSubtype="2" fill="hold" nodeType="withEffect">
                                  <p:stCondLst>
                                    <p:cond delay="0"/>
                                  </p:stCondLst>
                                  <p:childTnLst>
                                    <p:animClr clrSpc="rgb" dir="cw">
                                      <p:cBhvr override="childStyle">
                                        <p:cTn id="34"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par>
                                <p:cTn id="41" presetID="2" presetClass="exit" presetSubtype="2" fill="hold" nodeType="withEffect">
                                  <p:stCondLst>
                                    <p:cond delay="0"/>
                                  </p:stCondLst>
                                  <p:childTnLst>
                                    <p:anim calcmode="lin" valueType="num">
                                      <p:cBhvr additive="base">
                                        <p:cTn id="42" dur="500"/>
                                        <p:tgtEl>
                                          <p:spTgt spid="38"/>
                                        </p:tgtEl>
                                        <p:attrNameLst>
                                          <p:attrName>ppt_x</p:attrName>
                                        </p:attrNameLst>
                                      </p:cBhvr>
                                      <p:tavLst>
                                        <p:tav tm="0">
                                          <p:val>
                                            <p:strVal val="ppt_x"/>
                                          </p:val>
                                        </p:tav>
                                        <p:tav tm="100000">
                                          <p:val>
                                            <p:strVal val="1+ppt_w/2"/>
                                          </p:val>
                                        </p:tav>
                                      </p:tavLst>
                                    </p:anim>
                                    <p:anim calcmode="lin" valueType="num">
                                      <p:cBhvr additive="base">
                                        <p:cTn id="43" dur="500"/>
                                        <p:tgtEl>
                                          <p:spTgt spid="38"/>
                                        </p:tgtEl>
                                        <p:attrNameLst>
                                          <p:attrName>ppt_y</p:attrName>
                                        </p:attrNameLst>
                                      </p:cBhvr>
                                      <p:tavLst>
                                        <p:tav tm="0">
                                          <p:val>
                                            <p:strVal val="ppt_y"/>
                                          </p:val>
                                        </p:tav>
                                        <p:tav tm="100000">
                                          <p:val>
                                            <p:strVal val="ppt_y"/>
                                          </p:val>
                                        </p:tav>
                                      </p:tavLst>
                                    </p:anim>
                                    <p:set>
                                      <p:cBhvr>
                                        <p:cTn id="44" dur="1" fill="hold">
                                          <p:stCondLst>
                                            <p:cond delay="499"/>
                                          </p:stCondLst>
                                        </p:cTn>
                                        <p:tgtEl>
                                          <p:spTgt spid="38"/>
                                        </p:tgtEl>
                                        <p:attrNameLst>
                                          <p:attrName>style.visibility</p:attrName>
                                        </p:attrNameLst>
                                      </p:cBhvr>
                                      <p:to>
                                        <p:strVal val="hidden"/>
                                      </p:to>
                                    </p:set>
                                  </p:childTnLst>
                                </p:cTn>
                              </p:par>
                              <p:par>
                                <p:cTn id="45" presetID="3" presetClass="emph" presetSubtype="2" fill="hold" nodeType="withEffect">
                                  <p:stCondLst>
                                    <p:cond delay="0"/>
                                  </p:stCondLst>
                                  <p:childTnLst>
                                    <p:animClr clrSpc="rgb" dir="cw">
                                      <p:cBhvr override="childStyle">
                                        <p:cTn id="46"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1+#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par>
                                <p:cTn id="53" presetID="2" presetClass="exit" presetSubtype="2" fill="hold" nodeType="withEffect">
                                  <p:stCondLst>
                                    <p:cond delay="0"/>
                                  </p:stCondLst>
                                  <p:childTnLst>
                                    <p:anim calcmode="lin" valueType="num">
                                      <p:cBhvr additive="base">
                                        <p:cTn id="54" dur="500"/>
                                        <p:tgtEl>
                                          <p:spTgt spid="8"/>
                                        </p:tgtEl>
                                        <p:attrNameLst>
                                          <p:attrName>ppt_x</p:attrName>
                                        </p:attrNameLst>
                                      </p:cBhvr>
                                      <p:tavLst>
                                        <p:tav tm="0">
                                          <p:val>
                                            <p:strVal val="ppt_x"/>
                                          </p:val>
                                        </p:tav>
                                        <p:tav tm="100000">
                                          <p:val>
                                            <p:strVal val="1+ppt_w/2"/>
                                          </p:val>
                                        </p:tav>
                                      </p:tavLst>
                                    </p:anim>
                                    <p:anim calcmode="lin" valueType="num">
                                      <p:cBhvr additive="base">
                                        <p:cTn id="55" dur="500"/>
                                        <p:tgtEl>
                                          <p:spTgt spid="8"/>
                                        </p:tgtEl>
                                        <p:attrNameLst>
                                          <p:attrName>ppt_y</p:attrName>
                                        </p:attrNameLst>
                                      </p:cBhvr>
                                      <p:tavLst>
                                        <p:tav tm="0">
                                          <p:val>
                                            <p:strVal val="ppt_y"/>
                                          </p:val>
                                        </p:tav>
                                        <p:tav tm="100000">
                                          <p:val>
                                            <p:strVal val="ppt_y"/>
                                          </p:val>
                                        </p:tav>
                                      </p:tavLst>
                                    </p:anim>
                                    <p:set>
                                      <p:cBhvr>
                                        <p:cTn id="56" dur="1" fill="hold">
                                          <p:stCondLst>
                                            <p:cond delay="499"/>
                                          </p:stCondLst>
                                        </p:cTn>
                                        <p:tgtEl>
                                          <p:spTgt spid="8"/>
                                        </p:tgtEl>
                                        <p:attrNameLst>
                                          <p:attrName>style.visibility</p:attrName>
                                        </p:attrNameLst>
                                      </p:cBhvr>
                                      <p:to>
                                        <p:strVal val="hidden"/>
                                      </p:to>
                                    </p:set>
                                  </p:childTnLst>
                                </p:cTn>
                              </p:par>
                              <p:par>
                                <p:cTn id="57" presetID="0" presetClass="path" presetSubtype="0" accel="50000" decel="50000" fill="hold" grpId="0" nodeType="withEffect">
                                  <p:stCondLst>
                                    <p:cond delay="0"/>
                                  </p:stCondLst>
                                  <p:childTnLst>
                                    <p:animMotion origin="layout" path="M 0 0 L 0 0 C -0.00255 0.00204 -0.00511 0.00431 -0.00766 0.00658 C -0.0134 0.01226 -0.00753 0.00817 -0.01327 0.01157 L -0.018 0.01997 C -0.01889 0.02179 -0.01953 0.02428 -0.02081 0.02497 L -0.02361 0.02678 C -0.02681 0.03518 -0.02451 0.03064 -0.03115 0.03858 L -0.03395 0.04176 C -0.03829 0.05311 -0.03612 0.04902 -0.0397 0.05515 C -0.03995 0.05697 -0.04008 0.05878 -0.04059 0.06037 C -0.04225 0.06627 -0.04429 0.06673 -0.04429 0.07535 L -0.04429 0.09056 L -0.04429 0.09056 L -0.04429 0.09396 L -0.04429 0.09396 " pathEditMode="relative" ptsTypes="AAAAAAAAAAAAAAAA">
                                      <p:cBhvr>
                                        <p:cTn id="58" dur="2000" fill="hold"/>
                                        <p:tgtEl>
                                          <p:spTgt spid="4"/>
                                        </p:tgtEl>
                                        <p:attrNameLst>
                                          <p:attrName>ppt_x</p:attrName>
                                          <p:attrName>ppt_y</p:attrName>
                                        </p:attrNameLst>
                                      </p:cBhvr>
                                    </p:animMotion>
                                  </p:childTnLst>
                                </p:cTn>
                              </p:par>
                              <p:par>
                                <p:cTn id="59" presetID="3" presetClass="emph" presetSubtype="2" fill="hold" nodeType="withEffect">
                                  <p:stCondLst>
                                    <p:cond delay="0"/>
                                  </p:stCondLst>
                                  <p:childTnLst>
                                    <p:animClr clrSpc="rgb" dir="cw">
                                      <p:cBhvr override="childStyle">
                                        <p:cTn id="60"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chemeClr val="bg1"/>
                                      </p:to>
                                    </p:animClr>
                                  </p:sub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additive="base">
                                        <p:cTn id="65" dur="500" fill="hold"/>
                                        <p:tgtEl>
                                          <p:spTgt spid="40"/>
                                        </p:tgtEl>
                                        <p:attrNameLst>
                                          <p:attrName>ppt_x</p:attrName>
                                        </p:attrNameLst>
                                      </p:cBhvr>
                                      <p:tavLst>
                                        <p:tav tm="0">
                                          <p:val>
                                            <p:strVal val="1+#ppt_w/2"/>
                                          </p:val>
                                        </p:tav>
                                        <p:tav tm="100000">
                                          <p:val>
                                            <p:strVal val="#ppt_x"/>
                                          </p:val>
                                        </p:tav>
                                      </p:tavLst>
                                    </p:anim>
                                    <p:anim calcmode="lin" valueType="num">
                                      <p:cBhvr additive="base">
                                        <p:cTn id="66" dur="500" fill="hold"/>
                                        <p:tgtEl>
                                          <p:spTgt spid="40"/>
                                        </p:tgtEl>
                                        <p:attrNameLst>
                                          <p:attrName>ppt_y</p:attrName>
                                        </p:attrNameLst>
                                      </p:cBhvr>
                                      <p:tavLst>
                                        <p:tav tm="0">
                                          <p:val>
                                            <p:strVal val="#ppt_y"/>
                                          </p:val>
                                        </p:tav>
                                        <p:tav tm="100000">
                                          <p:val>
                                            <p:strVal val="#ppt_y"/>
                                          </p:val>
                                        </p:tav>
                                      </p:tavLst>
                                    </p:anim>
                                  </p:childTnLst>
                                </p:cTn>
                              </p:par>
                              <p:par>
                                <p:cTn id="67" presetID="2" presetClass="exit" presetSubtype="2" fill="hold" nodeType="withEffect">
                                  <p:stCondLst>
                                    <p:cond delay="0"/>
                                  </p:stCondLst>
                                  <p:childTnLst>
                                    <p:anim calcmode="lin" valueType="num">
                                      <p:cBhvr additive="base">
                                        <p:cTn id="68" dur="500"/>
                                        <p:tgtEl>
                                          <p:spTgt spid="39"/>
                                        </p:tgtEl>
                                        <p:attrNameLst>
                                          <p:attrName>ppt_x</p:attrName>
                                        </p:attrNameLst>
                                      </p:cBhvr>
                                      <p:tavLst>
                                        <p:tav tm="0">
                                          <p:val>
                                            <p:strVal val="ppt_x"/>
                                          </p:val>
                                        </p:tav>
                                        <p:tav tm="100000">
                                          <p:val>
                                            <p:strVal val="1+ppt_w/2"/>
                                          </p:val>
                                        </p:tav>
                                      </p:tavLst>
                                    </p:anim>
                                    <p:anim calcmode="lin" valueType="num">
                                      <p:cBhvr additive="base">
                                        <p:cTn id="69" dur="500"/>
                                        <p:tgtEl>
                                          <p:spTgt spid="39"/>
                                        </p:tgtEl>
                                        <p:attrNameLst>
                                          <p:attrName>ppt_y</p:attrName>
                                        </p:attrNameLst>
                                      </p:cBhvr>
                                      <p:tavLst>
                                        <p:tav tm="0">
                                          <p:val>
                                            <p:strVal val="ppt_y"/>
                                          </p:val>
                                        </p:tav>
                                        <p:tav tm="100000">
                                          <p:val>
                                            <p:strVal val="ppt_y"/>
                                          </p:val>
                                        </p:tav>
                                      </p:tavLst>
                                    </p:anim>
                                    <p:set>
                                      <p:cBhvr>
                                        <p:cTn id="70" dur="1" fill="hold">
                                          <p:stCondLst>
                                            <p:cond delay="499"/>
                                          </p:stCondLst>
                                        </p:cTn>
                                        <p:tgtEl>
                                          <p:spTgt spid="39"/>
                                        </p:tgtEl>
                                        <p:attrNameLst>
                                          <p:attrName>style.visibility</p:attrName>
                                        </p:attrNameLst>
                                      </p:cBhvr>
                                      <p:to>
                                        <p:strVal val="hidden"/>
                                      </p:to>
                                    </p:set>
                                  </p:childTnLst>
                                </p:cTn>
                              </p:par>
                              <p:par>
                                <p:cTn id="71" presetID="3" presetClass="emph" presetSubtype="2" fill="hold" nodeType="withEffect">
                                  <p:stCondLst>
                                    <p:cond delay="0"/>
                                  </p:stCondLst>
                                  <p:childTnLst>
                                    <p:animClr clrSpc="rgb" dir="cw">
                                      <p:cBhvr override="childStyle">
                                        <p:cTn id="72" dur="1000" fill="hold"/>
                                        <p:tgtEl>
                                          <p:spTgt spid="3">
                                            <p:txEl>
                                              <p:pRg st="4" end="4"/>
                                            </p:txEl>
                                          </p:spTgt>
                                        </p:tgtEl>
                                        <p:attrNameLst>
                                          <p:attrName>style.color</p:attrName>
                                        </p:attrNameLst>
                                      </p:cBhvr>
                                      <p:to>
                                        <a:srgbClr val="E7A93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a:xfrm>
            <a:off x="280632" y="261966"/>
            <a:ext cx="4432045" cy="1201902"/>
          </a:xfrm>
        </p:spPr>
        <p:txBody>
          <a:bodyPr/>
          <a:lstStyle/>
          <a:p>
            <a:r>
              <a:rPr lang="en-US" sz="4000" dirty="0">
                <a:solidFill>
                  <a:schemeClr val="bg1"/>
                </a:solidFill>
              </a:rPr>
              <a:t>Work Item Charting</a:t>
            </a:r>
          </a:p>
        </p:txBody>
      </p:sp>
      <p:sp>
        <p:nvSpPr>
          <p:cNvPr id="3" name="Content Placeholder 2"/>
          <p:cNvSpPr>
            <a:spLocks noGrp="1"/>
          </p:cNvSpPr>
          <p:nvPr>
            <p:ph sz="quarter" idx="16"/>
          </p:nvPr>
        </p:nvSpPr>
        <p:spPr>
          <a:xfrm>
            <a:off x="435234" y="1709817"/>
            <a:ext cx="3548104" cy="3547042"/>
          </a:xfrm>
        </p:spPr>
        <p:txBody>
          <a:bodyPr>
            <a:noAutofit/>
          </a:bodyPr>
          <a:lstStyle/>
          <a:p>
            <a:r>
              <a:rPr lang="en-US" sz="2000" dirty="0">
                <a:solidFill>
                  <a:schemeClr val="bg1">
                    <a:lumMod val="95000"/>
                  </a:schemeClr>
                </a:solidFill>
              </a:rPr>
              <a:t>Turn a Query</a:t>
            </a:r>
          </a:p>
          <a:p>
            <a:r>
              <a:rPr lang="en-US" sz="2000" dirty="0">
                <a:solidFill>
                  <a:schemeClr val="bg1">
                    <a:lumMod val="95000"/>
                  </a:schemeClr>
                </a:solidFill>
              </a:rPr>
              <a:t>Into a Chart</a:t>
            </a:r>
          </a:p>
          <a:p>
            <a:r>
              <a:rPr lang="en-US" sz="2000" dirty="0">
                <a:solidFill>
                  <a:schemeClr val="bg1">
                    <a:lumMod val="95000"/>
                  </a:schemeClr>
                </a:solidFill>
              </a:rPr>
              <a:t>Slice and Dice</a:t>
            </a:r>
          </a:p>
          <a:p>
            <a:r>
              <a:rPr lang="en-US" sz="2000" dirty="0">
                <a:solidFill>
                  <a:schemeClr val="bg1">
                    <a:lumMod val="95000"/>
                  </a:schemeClr>
                </a:solidFill>
              </a:rPr>
              <a:t>Add to Dashboard</a:t>
            </a:r>
          </a:p>
        </p:txBody>
      </p:sp>
      <p:pic>
        <p:nvPicPr>
          <p:cNvPr id="12" name="Picture 11"/>
          <p:cNvPicPr>
            <a:picLocks noChangeAspect="1"/>
          </p:cNvPicPr>
          <p:nvPr/>
        </p:nvPicPr>
        <p:blipFill>
          <a:blip r:embed="rId3"/>
          <a:stretch>
            <a:fillRect/>
          </a:stretch>
        </p:blipFill>
        <p:spPr>
          <a:xfrm>
            <a:off x="4338796" y="145779"/>
            <a:ext cx="7909560" cy="667512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3138646" y="525825"/>
            <a:ext cx="9115425" cy="591502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3780874" y="778304"/>
            <a:ext cx="8473197" cy="541006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3800934" y="778304"/>
            <a:ext cx="8464111" cy="5409147"/>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407099" y="4815275"/>
            <a:ext cx="2149810" cy="1774901"/>
            <a:chOff x="3535255" y="1818731"/>
            <a:chExt cx="5116583" cy="4224294"/>
          </a:xfrm>
        </p:grpSpPr>
        <p:grpSp>
          <p:nvGrpSpPr>
            <p:cNvPr id="10" name="Group 9"/>
            <p:cNvGrpSpPr/>
            <p:nvPr/>
          </p:nvGrpSpPr>
          <p:grpSpPr>
            <a:xfrm>
              <a:off x="4368855" y="1818731"/>
              <a:ext cx="1319867" cy="1018047"/>
              <a:chOff x="3808412" y="619583"/>
              <a:chExt cx="1749425" cy="1349375"/>
            </a:xfrm>
            <a:solidFill>
              <a:schemeClr val="accent6">
                <a:lumMod val="75000"/>
              </a:schemeClr>
            </a:solidFill>
          </p:grpSpPr>
          <p:sp>
            <p:nvSpPr>
              <p:cNvPr id="31"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13"/>
              <p:cNvSpPr>
                <a:spLocks noChangeArrowheads="1"/>
              </p:cNvSpPr>
              <p:nvPr/>
            </p:nvSpPr>
            <p:spPr bwMode="auto">
              <a:xfrm>
                <a:off x="3808412" y="1181558"/>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14"/>
              <p:cNvSpPr>
                <a:spLocks noChangeArrowheads="1"/>
              </p:cNvSpPr>
              <p:nvPr/>
            </p:nvSpPr>
            <p:spPr bwMode="auto">
              <a:xfrm>
                <a:off x="3808412" y="1464133"/>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3" name="Group 12"/>
            <p:cNvGrpSpPr/>
            <p:nvPr/>
          </p:nvGrpSpPr>
          <p:grpSpPr>
            <a:xfrm>
              <a:off x="6493576" y="5024978"/>
              <a:ext cx="1318670" cy="1018047"/>
              <a:chOff x="6624637" y="4869320"/>
              <a:chExt cx="1747838" cy="1349376"/>
            </a:xfrm>
          </p:grpSpPr>
          <p:sp>
            <p:nvSpPr>
              <p:cNvPr id="27"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17"/>
              <p:cNvSpPr>
                <a:spLocks noChangeArrowheads="1"/>
              </p:cNvSpPr>
              <p:nvPr/>
            </p:nvSpPr>
            <p:spPr bwMode="auto">
              <a:xfrm>
                <a:off x="6624637" y="5432883"/>
                <a:ext cx="1747838" cy="223838"/>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Rectangle 18"/>
              <p:cNvSpPr>
                <a:spLocks noChangeArrowheads="1"/>
              </p:cNvSpPr>
              <p:nvPr/>
            </p:nvSpPr>
            <p:spPr bwMode="auto">
              <a:xfrm>
                <a:off x="6624637" y="5715458"/>
                <a:ext cx="1747838" cy="220663"/>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 name="Group 13"/>
            <p:cNvGrpSpPr/>
            <p:nvPr/>
          </p:nvGrpSpPr>
          <p:grpSpPr>
            <a:xfrm>
              <a:off x="5722259" y="2137321"/>
              <a:ext cx="687481" cy="341345"/>
              <a:chOff x="5651823" y="1798006"/>
              <a:chExt cx="819505" cy="406897"/>
            </a:xfrm>
            <a:solidFill>
              <a:schemeClr val="accent6">
                <a:lumMod val="75000"/>
              </a:schemeClr>
            </a:solidFill>
          </p:grpSpPr>
          <p:sp>
            <p:nvSpPr>
              <p:cNvPr id="25"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5" name="Group 14"/>
            <p:cNvGrpSpPr/>
            <p:nvPr/>
          </p:nvGrpSpPr>
          <p:grpSpPr>
            <a:xfrm>
              <a:off x="6443275" y="2273858"/>
              <a:ext cx="2208563" cy="2819389"/>
              <a:chOff x="6511304" y="1960765"/>
              <a:chExt cx="2632696" cy="3360826"/>
            </a:xfrm>
          </p:grpSpPr>
          <p:sp>
            <p:nvSpPr>
              <p:cNvPr id="21"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6" name="Group 15"/>
            <p:cNvGrpSpPr/>
            <p:nvPr/>
          </p:nvGrpSpPr>
          <p:grpSpPr>
            <a:xfrm>
              <a:off x="3535255" y="2770904"/>
              <a:ext cx="2934370" cy="2942753"/>
              <a:chOff x="3044826" y="2553263"/>
              <a:chExt cx="3497887" cy="3507881"/>
            </a:xfrm>
          </p:grpSpPr>
          <p:sp>
            <p:nvSpPr>
              <p:cNvPr id="17"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35" name="Explosion 1 34"/>
          <p:cNvSpPr/>
          <p:nvPr/>
        </p:nvSpPr>
        <p:spPr bwMode="auto">
          <a:xfrm>
            <a:off x="899852" y="48759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7"/>
          <a:stretch>
            <a:fillRect/>
          </a:stretch>
        </p:blipFill>
        <p:spPr>
          <a:xfrm>
            <a:off x="3249907" y="460254"/>
            <a:ext cx="9017996" cy="6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4338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1+ppt_w/2"/>
                                          </p:val>
                                        </p:tav>
                                      </p:tavLst>
                                    </p:anim>
                                    <p:anim calcmode="lin" valueType="num">
                                      <p:cBhvr additive="base">
                                        <p:cTn id="11" dur="500"/>
                                        <p:tgtEl>
                                          <p:spTgt spid="12"/>
                                        </p:tgtEl>
                                        <p:attrNameLst>
                                          <p:attrName>ppt_y</p:attrName>
                                        </p:attrNameLst>
                                      </p:cBhvr>
                                      <p:tavLst>
                                        <p:tav tm="0">
                                          <p:val>
                                            <p:strVal val="ppt_y"/>
                                          </p:val>
                                        </p:tav>
                                        <p:tav tm="100000">
                                          <p:val>
                                            <p:strVal val="ppt_y"/>
                                          </p:val>
                                        </p:tav>
                                      </p:tavLst>
                                    </p:anim>
                                    <p:set>
                                      <p:cBhvr>
                                        <p:cTn id="12" dur="1" fill="hold">
                                          <p:stCondLst>
                                            <p:cond delay="499"/>
                                          </p:stCondLst>
                                        </p:cTn>
                                        <p:tgtEl>
                                          <p:spTgt spid="12"/>
                                        </p:tgtEl>
                                        <p:attrNameLst>
                                          <p:attrName>style.visibility</p:attrName>
                                        </p:attrNameLst>
                                      </p:cBhvr>
                                      <p:to>
                                        <p:strVal val="hidden"/>
                                      </p:to>
                                    </p:set>
                                  </p:childTnLst>
                                </p:cTn>
                              </p:par>
                              <p:par>
                                <p:cTn id="13" presetID="3" presetClass="emph" presetSubtype="2" fill="hold" nodeType="withEffect">
                                  <p:stCondLst>
                                    <p:cond delay="0"/>
                                  </p:stCondLst>
                                  <p:childTnLst>
                                    <p:animClr clrSpc="rgb" dir="cw">
                                      <p:cBhvr override="childStyle">
                                        <p:cTn id="14"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xit" presetSubtype="2" fill="hold" nodeType="withEffect">
                                  <p:stCondLst>
                                    <p:cond delay="0"/>
                                  </p:stCondLst>
                                  <p:childTnLst>
                                    <p:anim calcmode="lin" valueType="num">
                                      <p:cBhvr additive="base">
                                        <p:cTn id="22" dur="500"/>
                                        <p:tgtEl>
                                          <p:spTgt spid="7"/>
                                        </p:tgtEl>
                                        <p:attrNameLst>
                                          <p:attrName>ppt_x</p:attrName>
                                        </p:attrNameLst>
                                      </p:cBhvr>
                                      <p:tavLst>
                                        <p:tav tm="0">
                                          <p:val>
                                            <p:strVal val="ppt_x"/>
                                          </p:val>
                                        </p:tav>
                                        <p:tav tm="100000">
                                          <p:val>
                                            <p:strVal val="1+ppt_w/2"/>
                                          </p:val>
                                        </p:tav>
                                      </p:tavLst>
                                    </p:anim>
                                    <p:anim calcmode="lin" valueType="num">
                                      <p:cBhvr additive="base">
                                        <p:cTn id="23" dur="500"/>
                                        <p:tgtEl>
                                          <p:spTgt spid="7"/>
                                        </p:tgtEl>
                                        <p:attrNameLst>
                                          <p:attrName>ppt_y</p:attrName>
                                        </p:attrNameLst>
                                      </p:cBhvr>
                                      <p:tavLst>
                                        <p:tav tm="0">
                                          <p:val>
                                            <p:strVal val="ppt_y"/>
                                          </p:val>
                                        </p:tav>
                                        <p:tav tm="100000">
                                          <p:val>
                                            <p:strVal val="ppt_y"/>
                                          </p:val>
                                        </p:tav>
                                      </p:tavLst>
                                    </p:anim>
                                    <p:set>
                                      <p:cBhvr>
                                        <p:cTn id="24" dur="1" fill="hold">
                                          <p:stCondLst>
                                            <p:cond delay="499"/>
                                          </p:stCondLst>
                                        </p:cTn>
                                        <p:tgtEl>
                                          <p:spTgt spid="7"/>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xit" presetSubtype="2" fill="hold" nodeType="with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1+ppt_w/2"/>
                                          </p:val>
                                        </p:tav>
                                      </p:tavLst>
                                    </p:anim>
                                    <p:anim calcmode="lin" valueType="num">
                                      <p:cBhvr additive="base">
                                        <p:cTn id="35" dur="500"/>
                                        <p:tgtEl>
                                          <p:spTgt spid="9"/>
                                        </p:tgtEl>
                                        <p:attrNameLst>
                                          <p:attrName>ppt_y</p:attrName>
                                        </p:attrNameLst>
                                      </p:cBhvr>
                                      <p:tavLst>
                                        <p:tav tm="0">
                                          <p:val>
                                            <p:strVal val="ppt_y"/>
                                          </p:val>
                                        </p:tav>
                                        <p:tav tm="100000">
                                          <p:val>
                                            <p:strVal val="ppt_y"/>
                                          </p:val>
                                        </p:tav>
                                      </p:tavLst>
                                    </p:anim>
                                    <p:set>
                                      <p:cBhvr>
                                        <p:cTn id="36" dur="1" fill="hold">
                                          <p:stCondLst>
                                            <p:cond delay="499"/>
                                          </p:stCondLst>
                                        </p:cTn>
                                        <p:tgtEl>
                                          <p:spTgt spid="9"/>
                                        </p:tgtEl>
                                        <p:attrNameLst>
                                          <p:attrName>style.visibility</p:attrName>
                                        </p:attrNameLst>
                                      </p:cBhvr>
                                      <p:to>
                                        <p:strVal val="hidden"/>
                                      </p:to>
                                    </p:set>
                                  </p:childTnLst>
                                </p:cTn>
                              </p:par>
                              <p:par>
                                <p:cTn id="37" presetID="3" presetClass="emph" presetSubtype="2" fill="hold" nodeType="withEffect">
                                  <p:stCondLst>
                                    <p:cond delay="0"/>
                                  </p:stCondLst>
                                  <p:childTnLst>
                                    <p:animClr clrSpc="rgb" dir="cw">
                                      <p:cBhvr override="childStyle">
                                        <p:cTn id="38"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1+#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par>
                                <p:cTn id="45" presetID="2" presetClass="exit" presetSubtype="2" fill="hold" nodeType="withEffect">
                                  <p:stCondLst>
                                    <p:cond delay="0"/>
                                  </p:stCondLst>
                                  <p:childTnLst>
                                    <p:anim calcmode="lin" valueType="num">
                                      <p:cBhvr additive="base">
                                        <p:cTn id="46" dur="500"/>
                                        <p:tgtEl>
                                          <p:spTgt spid="11"/>
                                        </p:tgtEl>
                                        <p:attrNameLst>
                                          <p:attrName>ppt_x</p:attrName>
                                        </p:attrNameLst>
                                      </p:cBhvr>
                                      <p:tavLst>
                                        <p:tav tm="0">
                                          <p:val>
                                            <p:strVal val="ppt_x"/>
                                          </p:val>
                                        </p:tav>
                                        <p:tav tm="100000">
                                          <p:val>
                                            <p:strVal val="1+ppt_w/2"/>
                                          </p:val>
                                        </p:tav>
                                      </p:tavLst>
                                    </p:anim>
                                    <p:anim calcmode="lin" valueType="num">
                                      <p:cBhvr additive="base">
                                        <p:cTn id="47" dur="500"/>
                                        <p:tgtEl>
                                          <p:spTgt spid="11"/>
                                        </p:tgtEl>
                                        <p:attrNameLst>
                                          <p:attrName>ppt_y</p:attrName>
                                        </p:attrNameLst>
                                      </p:cBhvr>
                                      <p:tavLst>
                                        <p:tav tm="0">
                                          <p:val>
                                            <p:strVal val="ppt_y"/>
                                          </p:val>
                                        </p:tav>
                                        <p:tav tm="100000">
                                          <p:val>
                                            <p:strVal val="ppt_y"/>
                                          </p:val>
                                        </p:tav>
                                      </p:tavLst>
                                    </p:anim>
                                    <p:set>
                                      <p:cBhvr>
                                        <p:cTn id="48" dur="1" fill="hold">
                                          <p:stCondLst>
                                            <p:cond delay="499"/>
                                          </p:stCondLst>
                                        </p:cTn>
                                        <p:tgtEl>
                                          <p:spTgt spid="11"/>
                                        </p:tgtEl>
                                        <p:attrNameLst>
                                          <p:attrName>style.visibility</p:attrName>
                                        </p:attrNameLst>
                                      </p:cBhvr>
                                      <p:to>
                                        <p:strVal val="hidden"/>
                                      </p:to>
                                    </p:set>
                                  </p:childTnLst>
                                </p:cTn>
                              </p:par>
                              <p:par>
                                <p:cTn id="49" presetID="3" presetClass="emph" presetSubtype="2" fill="hold" nodeType="withEffect">
                                  <p:stCondLst>
                                    <p:cond delay="0"/>
                                  </p:stCondLst>
                                  <p:childTnLst>
                                    <p:animClr clrSpc="rgb" dir="cw">
                                      <p:cBhvr override="childStyle">
                                        <p:cTn id="50"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Manual Testing </a:t>
            </a:r>
          </a:p>
          <a:p>
            <a:r>
              <a:rPr lang="en-US" sz="4000" dirty="0">
                <a:solidFill>
                  <a:schemeClr val="bg1"/>
                </a:solidFill>
              </a:rPr>
              <a:t>Web Access</a:t>
            </a:r>
          </a:p>
        </p:txBody>
      </p:sp>
      <p:sp>
        <p:nvSpPr>
          <p:cNvPr id="3" name="Content Placeholder 2"/>
          <p:cNvSpPr>
            <a:spLocks noGrp="1"/>
          </p:cNvSpPr>
          <p:nvPr>
            <p:ph sz="quarter" idx="16"/>
          </p:nvPr>
        </p:nvSpPr>
        <p:spPr/>
        <p:txBody>
          <a:bodyPr>
            <a:noAutofit/>
          </a:bodyPr>
          <a:lstStyle/>
          <a:p>
            <a:r>
              <a:rPr lang="en-US" sz="2000" dirty="0">
                <a:solidFill>
                  <a:schemeClr val="bg1">
                    <a:lumMod val="95000"/>
                  </a:schemeClr>
                </a:solidFill>
              </a:rPr>
              <a:t>Manage Test Plans</a:t>
            </a:r>
          </a:p>
          <a:p>
            <a:r>
              <a:rPr lang="en-US" sz="2000" dirty="0">
                <a:solidFill>
                  <a:schemeClr val="bg1">
                    <a:lumMod val="95000"/>
                  </a:schemeClr>
                </a:solidFill>
              </a:rPr>
              <a:t>Run Test Cases</a:t>
            </a:r>
          </a:p>
          <a:p>
            <a:r>
              <a:rPr lang="en-US" sz="2000" dirty="0">
                <a:solidFill>
                  <a:schemeClr val="bg1">
                    <a:lumMod val="95000"/>
                  </a:schemeClr>
                </a:solidFill>
              </a:rPr>
              <a:t>Create Bugs</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sp>
        <p:nvSpPr>
          <p:cNvPr id="5" name="Picture Placeholder 4"/>
          <p:cNvSpPr>
            <a:spLocks noGrp="1"/>
          </p:cNvSpPr>
          <p:nvPr>
            <p:ph type="pic" sz="quarter" idx="17"/>
          </p:nvPr>
        </p:nvSpPr>
        <p:spPr/>
      </p:sp>
      <p:pic>
        <p:nvPicPr>
          <p:cNvPr id="8" name="Picture 7"/>
          <p:cNvPicPr>
            <a:picLocks noChangeAspect="1"/>
          </p:cNvPicPr>
          <p:nvPr/>
        </p:nvPicPr>
        <p:blipFill>
          <a:blip r:embed="rId3"/>
          <a:stretch>
            <a:fillRect/>
          </a:stretch>
        </p:blipFill>
        <p:spPr>
          <a:xfrm>
            <a:off x="3013340" y="1738903"/>
            <a:ext cx="9316060" cy="3848100"/>
          </a:xfrm>
          <a:prstGeom prst="rect">
            <a:avLst/>
          </a:prstGeom>
          <a:ln>
            <a:noFill/>
          </a:ln>
          <a:effectLst>
            <a:outerShdw blurRad="292100" dist="139700" dir="2700000" algn="tl" rotWithShape="0">
              <a:srgbClr val="333333">
                <a:alpha val="65000"/>
              </a:srgbClr>
            </a:outerShdw>
          </a:effectLst>
        </p:spPr>
      </p:pic>
      <p:pic>
        <p:nvPicPr>
          <p:cNvPr id="36" name="Picture 35"/>
          <p:cNvPicPr>
            <a:picLocks noChangeAspect="1"/>
          </p:cNvPicPr>
          <p:nvPr/>
        </p:nvPicPr>
        <p:blipFill>
          <a:blip r:embed="rId4"/>
          <a:stretch>
            <a:fillRect/>
          </a:stretch>
        </p:blipFill>
        <p:spPr>
          <a:xfrm>
            <a:off x="3600109" y="152400"/>
            <a:ext cx="8692116" cy="6743699"/>
          </a:xfrm>
          <a:prstGeom prst="rect">
            <a:avLst/>
          </a:prstGeom>
          <a:ln>
            <a:noFill/>
          </a:ln>
          <a:effectLst>
            <a:outerShdw blurRad="292100" dist="139700" dir="2700000" algn="tl" rotWithShape="0">
              <a:srgbClr val="333333">
                <a:alpha val="65000"/>
              </a:srgbClr>
            </a:outerShdw>
          </a:effectLst>
        </p:spPr>
      </p:pic>
      <p:pic>
        <p:nvPicPr>
          <p:cNvPr id="37" name="Picture 36"/>
          <p:cNvPicPr>
            <a:picLocks noChangeAspect="1"/>
          </p:cNvPicPr>
          <p:nvPr/>
        </p:nvPicPr>
        <p:blipFill>
          <a:blip r:embed="rId5"/>
          <a:stretch>
            <a:fillRect/>
          </a:stretch>
        </p:blipFill>
        <p:spPr>
          <a:xfrm>
            <a:off x="3562934" y="261966"/>
            <a:ext cx="8715375" cy="6553200"/>
          </a:xfrm>
          <a:prstGeom prst="rect">
            <a:avLst/>
          </a:prstGeom>
          <a:ln>
            <a:noFill/>
          </a:ln>
          <a:effectLst>
            <a:outerShdw blurRad="292100" dist="139700" dir="2700000" algn="tl" rotWithShape="0">
              <a:srgbClr val="333333">
                <a:alpha val="65000"/>
              </a:srgbClr>
            </a:outerShdw>
          </a:effectLst>
        </p:spPr>
      </p:pic>
      <p:grpSp>
        <p:nvGrpSpPr>
          <p:cNvPr id="61" name="Group 60"/>
          <p:cNvGrpSpPr/>
          <p:nvPr/>
        </p:nvGrpSpPr>
        <p:grpSpPr>
          <a:xfrm>
            <a:off x="407099" y="4815275"/>
            <a:ext cx="2149810" cy="1774901"/>
            <a:chOff x="3535255" y="1818731"/>
            <a:chExt cx="5116583" cy="4224294"/>
          </a:xfrm>
        </p:grpSpPr>
        <p:grpSp>
          <p:nvGrpSpPr>
            <p:cNvPr id="62" name="Group 61"/>
            <p:cNvGrpSpPr/>
            <p:nvPr/>
          </p:nvGrpSpPr>
          <p:grpSpPr>
            <a:xfrm>
              <a:off x="4368855" y="1818731"/>
              <a:ext cx="1319867" cy="1018047"/>
              <a:chOff x="3808412" y="619583"/>
              <a:chExt cx="1749425" cy="1349375"/>
            </a:xfrm>
            <a:solidFill>
              <a:schemeClr val="accent6">
                <a:lumMod val="75000"/>
              </a:schemeClr>
            </a:solidFill>
          </p:grpSpPr>
          <p:sp>
            <p:nvSpPr>
              <p:cNvPr id="81"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Rectangle 13"/>
              <p:cNvSpPr>
                <a:spLocks noChangeArrowheads="1"/>
              </p:cNvSpPr>
              <p:nvPr/>
            </p:nvSpPr>
            <p:spPr bwMode="auto">
              <a:xfrm>
                <a:off x="3808412" y="1181558"/>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3" name="Rectangle 14"/>
              <p:cNvSpPr>
                <a:spLocks noChangeArrowheads="1"/>
              </p:cNvSpPr>
              <p:nvPr/>
            </p:nvSpPr>
            <p:spPr bwMode="auto">
              <a:xfrm>
                <a:off x="3808412" y="1464133"/>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3" name="Group 62"/>
            <p:cNvGrpSpPr/>
            <p:nvPr/>
          </p:nvGrpSpPr>
          <p:grpSpPr>
            <a:xfrm>
              <a:off x="6493576" y="5024978"/>
              <a:ext cx="1318670" cy="1018047"/>
              <a:chOff x="6624637" y="4869320"/>
              <a:chExt cx="1747838" cy="1349376"/>
            </a:xfrm>
          </p:grpSpPr>
          <p:sp>
            <p:nvSpPr>
              <p:cNvPr id="77"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8" name="Rectangle 17"/>
              <p:cNvSpPr>
                <a:spLocks noChangeArrowheads="1"/>
              </p:cNvSpPr>
              <p:nvPr/>
            </p:nvSpPr>
            <p:spPr bwMode="auto">
              <a:xfrm>
                <a:off x="6624637" y="5432883"/>
                <a:ext cx="1747838" cy="223838"/>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Rectangle 18"/>
              <p:cNvSpPr>
                <a:spLocks noChangeArrowheads="1"/>
              </p:cNvSpPr>
              <p:nvPr/>
            </p:nvSpPr>
            <p:spPr bwMode="auto">
              <a:xfrm>
                <a:off x="6624637" y="5715458"/>
                <a:ext cx="1747838" cy="220663"/>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4" name="Group 63"/>
            <p:cNvGrpSpPr/>
            <p:nvPr/>
          </p:nvGrpSpPr>
          <p:grpSpPr>
            <a:xfrm>
              <a:off x="5722259" y="2137321"/>
              <a:ext cx="687481" cy="341345"/>
              <a:chOff x="5651823" y="1798006"/>
              <a:chExt cx="819505" cy="406897"/>
            </a:xfrm>
            <a:solidFill>
              <a:schemeClr val="accent6">
                <a:lumMod val="75000"/>
              </a:schemeClr>
            </a:solidFill>
          </p:grpSpPr>
          <p:sp>
            <p:nvSpPr>
              <p:cNvPr id="75"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5" name="Group 64"/>
            <p:cNvGrpSpPr/>
            <p:nvPr/>
          </p:nvGrpSpPr>
          <p:grpSpPr>
            <a:xfrm>
              <a:off x="6443275" y="2273858"/>
              <a:ext cx="2208563" cy="2819389"/>
              <a:chOff x="6511304" y="1960765"/>
              <a:chExt cx="2632696" cy="3360826"/>
            </a:xfrm>
          </p:grpSpPr>
          <p:sp>
            <p:nvSpPr>
              <p:cNvPr id="71"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6" name="Group 65"/>
            <p:cNvGrpSpPr/>
            <p:nvPr/>
          </p:nvGrpSpPr>
          <p:grpSpPr>
            <a:xfrm>
              <a:off x="3535255" y="2770904"/>
              <a:ext cx="2934370" cy="2942753"/>
              <a:chOff x="3044826" y="2553263"/>
              <a:chExt cx="3497887" cy="3507881"/>
            </a:xfrm>
          </p:grpSpPr>
          <p:sp>
            <p:nvSpPr>
              <p:cNvPr id="67"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85" name="Explosion 1 84"/>
          <p:cNvSpPr/>
          <p:nvPr/>
        </p:nvSpPr>
        <p:spPr bwMode="auto">
          <a:xfrm>
            <a:off x="938217" y="6141805"/>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47665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3" presetClass="emph" presetSubtype="2" fill="hold" nodeType="withEffect">
                                  <p:stCondLst>
                                    <p:cond delay="0"/>
                                  </p:stCondLst>
                                  <p:childTnLst>
                                    <p:animClr clrSpc="rgb" dir="cw">
                                      <p:cBhvr override="childStyle">
                                        <p:cTn id="10"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1+#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xit" presetSubtype="2" fill="hold" nodeType="with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1+ppt_w/2"/>
                                          </p:val>
                                        </p:tav>
                                      </p:tavLst>
                                    </p:anim>
                                    <p:anim calcmode="lin" valueType="num">
                                      <p:cBhvr additive="base">
                                        <p:cTn id="19" dur="500"/>
                                        <p:tgtEl>
                                          <p:spTgt spid="8"/>
                                        </p:tgtEl>
                                        <p:attrNameLst>
                                          <p:attrName>ppt_y</p:attrName>
                                        </p:attrNameLst>
                                      </p:cBhvr>
                                      <p:tavLst>
                                        <p:tav tm="0">
                                          <p:val>
                                            <p:strVal val="ppt_y"/>
                                          </p:val>
                                        </p:tav>
                                        <p:tav tm="100000">
                                          <p:val>
                                            <p:strVal val="ppt_y"/>
                                          </p:val>
                                        </p:tav>
                                      </p:tavLst>
                                    </p:anim>
                                    <p:set>
                                      <p:cBhvr>
                                        <p:cTn id="20" dur="1" fill="hold">
                                          <p:stCondLst>
                                            <p:cond delay="499"/>
                                          </p:stCondLst>
                                        </p:cTn>
                                        <p:tgtEl>
                                          <p:spTgt spid="8"/>
                                        </p:tgtEl>
                                        <p:attrNameLst>
                                          <p:attrName>style.visibility</p:attrName>
                                        </p:attrNameLst>
                                      </p:cBhvr>
                                      <p:to>
                                        <p:strVal val="hidden"/>
                                      </p:to>
                                    </p:set>
                                  </p:childTnLst>
                                </p:cTn>
                              </p:par>
                              <p:par>
                                <p:cTn id="21" presetID="3" presetClass="emph" presetSubtype="2" fill="hold" nodeType="withEffect">
                                  <p:stCondLst>
                                    <p:cond delay="0"/>
                                  </p:stCondLst>
                                  <p:childTnLst>
                                    <p:animClr clrSpc="rgb" dir="cw">
                                      <p:cBhvr override="childStyle">
                                        <p:cTn id="22"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ppt_y"/>
                                          </p:val>
                                        </p:tav>
                                        <p:tav tm="100000">
                                          <p:val>
                                            <p:strVal val="#ppt_y"/>
                                          </p:val>
                                        </p:tav>
                                      </p:tavLst>
                                    </p:anim>
                                  </p:childTnLst>
                                </p:cTn>
                              </p:par>
                              <p:par>
                                <p:cTn id="29" presetID="2" presetClass="exit" presetSubtype="2" fill="hold" nodeType="withEffect">
                                  <p:stCondLst>
                                    <p:cond delay="0"/>
                                  </p:stCondLst>
                                  <p:childTnLst>
                                    <p:anim calcmode="lin" valueType="num">
                                      <p:cBhvr additive="base">
                                        <p:cTn id="30" dur="500"/>
                                        <p:tgtEl>
                                          <p:spTgt spid="36"/>
                                        </p:tgtEl>
                                        <p:attrNameLst>
                                          <p:attrName>ppt_x</p:attrName>
                                        </p:attrNameLst>
                                      </p:cBhvr>
                                      <p:tavLst>
                                        <p:tav tm="0">
                                          <p:val>
                                            <p:strVal val="ppt_x"/>
                                          </p:val>
                                        </p:tav>
                                        <p:tav tm="100000">
                                          <p:val>
                                            <p:strVal val="1+ppt_w/2"/>
                                          </p:val>
                                        </p:tav>
                                      </p:tavLst>
                                    </p:anim>
                                    <p:anim calcmode="lin" valueType="num">
                                      <p:cBhvr additive="base">
                                        <p:cTn id="31" dur="500"/>
                                        <p:tgtEl>
                                          <p:spTgt spid="36"/>
                                        </p:tgtEl>
                                        <p:attrNameLst>
                                          <p:attrName>ppt_y</p:attrName>
                                        </p:attrNameLst>
                                      </p:cBhvr>
                                      <p:tavLst>
                                        <p:tav tm="0">
                                          <p:val>
                                            <p:strVal val="ppt_y"/>
                                          </p:val>
                                        </p:tav>
                                        <p:tav tm="100000">
                                          <p:val>
                                            <p:strVal val="ppt_y"/>
                                          </p:val>
                                        </p:tav>
                                      </p:tavLst>
                                    </p:anim>
                                    <p:set>
                                      <p:cBhvr>
                                        <p:cTn id="32" dur="1" fill="hold">
                                          <p:stCondLst>
                                            <p:cond delay="499"/>
                                          </p:stCondLst>
                                        </p:cTn>
                                        <p:tgtEl>
                                          <p:spTgt spid="36"/>
                                        </p:tgtEl>
                                        <p:attrNameLst>
                                          <p:attrName>style.visibility</p:attrName>
                                        </p:attrNameLst>
                                      </p:cBhvr>
                                      <p:to>
                                        <p:strVal val="hidden"/>
                                      </p:to>
                                    </p:set>
                                  </p:childTnLst>
                                </p:cTn>
                              </p:par>
                              <p:par>
                                <p:cTn id="33" presetID="3" presetClass="emph" presetSubtype="2" fill="hold" nodeType="withEffect">
                                  <p:stCondLst>
                                    <p:cond delay="0"/>
                                  </p:stCondLst>
                                  <p:childTnLst>
                                    <p:animClr clrSpc="rgb" dir="cw">
                                      <p:cBhvr override="childStyle">
                                        <p:cTn id="34"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schemas.microsoft.com/sharepoint/v3"/>
    <ds:schemaRef ds:uri="http://purl.org/dc/terms/"/>
    <ds:schemaRef ds:uri="f9daf949-4c21-42d7-abd9-58188759ed59"/>
    <ds:schemaRef ds:uri="http://purl.org/dc/elements/1.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3232</TotalTime>
  <Words>2078</Words>
  <Application>Microsoft Office PowerPoint</Application>
  <PresentationFormat>Custom</PresentationFormat>
  <Paragraphs>304</Paragraphs>
  <Slides>14</Slides>
  <Notes>14</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14</vt:i4>
      </vt:variant>
    </vt:vector>
  </HeadingPairs>
  <TitlesOfParts>
    <vt:vector size="33" baseType="lpstr">
      <vt:lpstr>ＭＳ Ｐゴシック</vt:lpstr>
      <vt:lpstr>Arial</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10 steps to DevOps Part 3: Agile collabortion</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74</cp:revision>
  <dcterms:created xsi:type="dcterms:W3CDTF">2015-07-26T21:41:15Z</dcterms:created>
  <dcterms:modified xsi:type="dcterms:W3CDTF">2016-10-24T13:22:50Z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